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315" r:id="rId2"/>
    <p:sldId id="317" r:id="rId3"/>
    <p:sldId id="375" r:id="rId4"/>
    <p:sldId id="362" r:id="rId5"/>
    <p:sldId id="361" r:id="rId6"/>
    <p:sldId id="363" r:id="rId7"/>
    <p:sldId id="364" r:id="rId8"/>
    <p:sldId id="368" r:id="rId9"/>
    <p:sldId id="366" r:id="rId10"/>
    <p:sldId id="370" r:id="rId11"/>
    <p:sldId id="369" r:id="rId12"/>
    <p:sldId id="371" r:id="rId13"/>
    <p:sldId id="360" r:id="rId14"/>
    <p:sldId id="372" r:id="rId15"/>
    <p:sldId id="373" r:id="rId1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mported Author" initials="I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89152" autoAdjust="0"/>
  </p:normalViewPr>
  <p:slideViewPr>
    <p:cSldViewPr snapToGrid="0" snapToObjects="1">
      <p:cViewPr varScale="1">
        <p:scale>
          <a:sx n="79" d="100"/>
          <a:sy n="79" d="100"/>
        </p:scale>
        <p:origin x="1555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2890282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612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251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/>
              <a:t>Trial 15 </a:t>
            </a:r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058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28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93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293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173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93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838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687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1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11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26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39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0" indent="3429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0" indent="6858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0" indent="10287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0" indent="1371600" algn="ctr">
              <a:buClrTx/>
              <a:buSz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8256726" y="6356351"/>
            <a:ext cx="258624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256726" y="6356351"/>
            <a:ext cx="258624" cy="26924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788670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/>
        </p:nvSpPr>
        <p:spPr>
          <a:xfrm>
            <a:off x="0" y="-1"/>
            <a:ext cx="9144000" cy="701042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ln w="95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90169" y="118745"/>
            <a:ext cx="7886701" cy="53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hape 5"/>
          <p:cNvSpPr/>
          <p:nvPr/>
        </p:nvSpPr>
        <p:spPr>
          <a:xfrm>
            <a:off x="0" y="6563359"/>
            <a:ext cx="9144000" cy="294641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n w="95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endParaRPr/>
          </a:p>
        </p:txBody>
      </p:sp>
      <p:sp>
        <p:nvSpPr>
          <p:cNvPr id="6" name="Shape 6"/>
          <p:cNvSpPr/>
          <p:nvPr/>
        </p:nvSpPr>
        <p:spPr>
          <a:xfrm>
            <a:off x="-1" y="6563359"/>
            <a:ext cx="152584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t>Stanford University</a:t>
            </a:r>
          </a:p>
        </p:txBody>
      </p:sp>
      <p:sp>
        <p:nvSpPr>
          <p:cNvPr id="7" name="Shape 7"/>
          <p:cNvSpPr/>
          <p:nvPr/>
        </p:nvSpPr>
        <p:spPr>
          <a:xfrm>
            <a:off x="7543800" y="6563359"/>
            <a:ext cx="82732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t>NASA ESI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8702040" y="6558280"/>
            <a:ext cx="284372" cy="307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9" name="image1.png" descr="https://upload.wikimedia.org/wikipedia/commons/thumb/e/e5/NASA_logo.svg/1237px-NASA_logo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04028" y="81550"/>
            <a:ext cx="653613" cy="541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42350" y="5982968"/>
            <a:ext cx="384872" cy="464097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</p:sldLayoutIdLst>
  <p:transition spd="med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9pPr>
    </p:titleStyle>
    <p:bodyStyle>
      <a:lvl1pPr marL="171450" marR="0" indent="-17145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1pPr>
      <a:lvl2pPr marL="514350" marR="0" indent="-17145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2pPr>
      <a:lvl3pPr marL="906235" marR="0" indent="-22043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3pPr>
      <a:lvl4pPr marL="1285875" marR="0" indent="-25717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4pPr>
      <a:lvl5pPr marL="1628775" marR="0" indent="-25717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5pPr>
      <a:lvl6pPr marL="19518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6pPr>
      <a:lvl7pPr marL="22947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7pPr>
      <a:lvl8pPr marL="26376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8pPr>
      <a:lvl9pPr marL="2980592" marR="0" indent="-237392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rgbClr val="202064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orbel"/>
          <a:ea typeface="Corbel"/>
          <a:cs typeface="Corbel"/>
          <a:sym typeface="Corbe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199" y="2918535"/>
            <a:ext cx="7772400" cy="1143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latin typeface="Corbel" panose="020B0503020204020204" pitchFamily="34" charset="0"/>
              </a:rPr>
              <a:t>Control of an Active Wrist for a Gecko-Inspired Adhesive Gripper</a:t>
            </a:r>
          </a:p>
        </p:txBody>
      </p:sp>
      <p:sp>
        <p:nvSpPr>
          <p:cNvPr id="2" name="Rectangle 1"/>
          <p:cNvSpPr/>
          <p:nvPr/>
        </p:nvSpPr>
        <p:spPr>
          <a:xfrm>
            <a:off x="2072640" y="4512578"/>
            <a:ext cx="4937760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24078">
              <a:spcBef>
                <a:spcPts val="0"/>
              </a:spcBef>
              <a:defRPr sz="1820">
                <a:latin typeface="Corbel"/>
                <a:ea typeface="Corbel"/>
                <a:cs typeface="Corbel"/>
                <a:sym typeface="Corbel"/>
              </a:defRPr>
            </a:pPr>
            <a:r>
              <a:rPr lang="en-US" sz="1820" dirty="0"/>
              <a:t>Negin </a:t>
            </a:r>
            <a:r>
              <a:rPr lang="en-US" sz="1820" dirty="0" err="1"/>
              <a:t>Heravi</a:t>
            </a:r>
            <a:r>
              <a:rPr lang="en-US" sz="1820" dirty="0"/>
              <a:t>, Matt Estrada </a:t>
            </a:r>
          </a:p>
          <a:p>
            <a:pPr algn="ctr" defTabSz="624078">
              <a:spcBef>
                <a:spcPts val="0"/>
              </a:spcBef>
              <a:defRPr sz="1274">
                <a:latin typeface="Corbel"/>
                <a:ea typeface="Corbel"/>
                <a:cs typeface="Corbel"/>
                <a:sym typeface="Corbel"/>
              </a:defRPr>
            </a:pPr>
            <a:r>
              <a:rPr lang="en-US" sz="1820" dirty="0"/>
              <a:t/>
            </a:r>
            <a:br>
              <a:rPr lang="en-US" sz="1820" dirty="0"/>
            </a:br>
            <a:r>
              <a:rPr lang="en-US" sz="1820" dirty="0"/>
              <a:t>Stanford University </a:t>
            </a:r>
          </a:p>
        </p:txBody>
      </p:sp>
      <p:sp>
        <p:nvSpPr>
          <p:cNvPr id="3" name="Rectangle 2"/>
          <p:cNvSpPr/>
          <p:nvPr/>
        </p:nvSpPr>
        <p:spPr>
          <a:xfrm>
            <a:off x="3837201" y="6004138"/>
            <a:ext cx="16642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September 26, 2017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5.png"/>
          <p:cNvPicPr>
            <a:picLocks noChangeAspect="1"/>
          </p:cNvPicPr>
          <p:nvPr/>
        </p:nvPicPr>
        <p:blipFill>
          <a:blip r:embed="rId3">
            <a:extLst/>
          </a:blip>
          <a:srcRect l="33068" r="41780"/>
          <a:stretch>
            <a:fillRect/>
          </a:stretch>
        </p:blipFill>
        <p:spPr>
          <a:xfrm rot="5125265">
            <a:off x="6976494" y="535311"/>
            <a:ext cx="1488887" cy="25345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174016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Real Catch Scenario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5917" y="5765338"/>
            <a:ext cx="78165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80 % seems like a reasonable safety factor (this is very hand-wavy) more extensive study should be done</a:t>
            </a:r>
          </a:p>
          <a:p>
            <a:r>
              <a:rPr lang="en-US" dirty="0"/>
              <a:t>to have a definite number.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r="7609"/>
          <a:stretch/>
        </p:blipFill>
        <p:spPr>
          <a:xfrm>
            <a:off x="558363" y="982893"/>
            <a:ext cx="789167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039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Torque Data Match in Catching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"/>
          <a:stretch/>
        </p:blipFill>
        <p:spPr>
          <a:xfrm>
            <a:off x="0" y="1208399"/>
            <a:ext cx="6768546" cy="5232952"/>
          </a:xfrm>
          <a:prstGeom prst="rect">
            <a:avLst/>
          </a:prstGeom>
        </p:spPr>
      </p:pic>
      <p:pic>
        <p:nvPicPr>
          <p:cNvPr id="16" name="trim.3947275F-A749-4802-A42C-06A25944FDB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22030" y="900326"/>
            <a:ext cx="2611802" cy="14716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90800" y="4106333"/>
            <a:ext cx="3479800" cy="50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90800" y="4157431"/>
            <a:ext cx="113909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Controller</a:t>
            </a:r>
            <a:r>
              <a:rPr kumimoji="0" lang="en-US" sz="1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Off 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5867" y="4106333"/>
            <a:ext cx="245533" cy="508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4414" y="4130543"/>
            <a:ext cx="133145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Bistable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Collapse</a:t>
            </a:r>
          </a:p>
        </p:txBody>
      </p:sp>
      <p:cxnSp>
        <p:nvCxnSpPr>
          <p:cNvPr id="13" name="Straight Connector 12"/>
          <p:cNvCxnSpPr>
            <a:endCxn id="11" idx="1"/>
          </p:cNvCxnSpPr>
          <p:nvPr/>
        </p:nvCxnSpPr>
        <p:spPr>
          <a:xfrm flipV="1">
            <a:off x="1860777" y="4131733"/>
            <a:ext cx="205090" cy="9907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2590800" y="4139233"/>
            <a:ext cx="209481" cy="9157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5593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EOM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887" y="1421296"/>
            <a:ext cx="103970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To be added </a:t>
            </a:r>
          </a:p>
        </p:txBody>
      </p:sp>
    </p:spTree>
    <p:extLst>
      <p:ext uri="{BB962C8B-B14F-4D97-AF65-F5344CB8AC3E}">
        <p14:creationId xmlns:p14="http://schemas.microsoft.com/office/powerpoint/2010/main" val="290900047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Impedance control- Extra slide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4" y="1341783"/>
            <a:ext cx="4250907" cy="39099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91" y="1723999"/>
            <a:ext cx="4193968" cy="314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7860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Extra slide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74" y="1039319"/>
            <a:ext cx="6705296" cy="502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782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Extra slides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928687"/>
            <a:ext cx="6667500" cy="5000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9" y="1135413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8538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/>
              <a:t>Dynamixel</a:t>
            </a:r>
            <a:r>
              <a:rPr lang="en-US" dirty="0"/>
              <a:t> Current control – Set up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850129" y="654769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719" y="6081202"/>
            <a:ext cx="8185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* </a:t>
            </a:r>
            <a:r>
              <a:rPr lang="en-US" sz="1600" dirty="0" err="1"/>
              <a:t>Dynamixel</a:t>
            </a:r>
            <a:r>
              <a:rPr lang="en-US" sz="1600" dirty="0"/>
              <a:t> is what In Won is using so it will port to </a:t>
            </a:r>
            <a:r>
              <a:rPr lang="en-US" sz="1600" dirty="0" err="1"/>
              <a:t>Astrobee</a:t>
            </a:r>
            <a:r>
              <a:rPr lang="en-US" sz="1600" dirty="0"/>
              <a:t> well.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2" t="20775" r="20978" b="1467"/>
          <a:stretch/>
        </p:blipFill>
        <p:spPr>
          <a:xfrm>
            <a:off x="2530639" y="850505"/>
            <a:ext cx="3590098" cy="510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73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/>
              <a:t>Dynamixel</a:t>
            </a:r>
            <a:r>
              <a:rPr lang="en-US" dirty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850129" y="654769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719" y="6081202"/>
            <a:ext cx="8185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* There seems to be unexplained jumps in ATI data 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t="3479" r="6256" b="2609"/>
          <a:stretch/>
        </p:blipFill>
        <p:spPr>
          <a:xfrm>
            <a:off x="525502" y="891507"/>
            <a:ext cx="7547378" cy="51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9477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/>
              <a:t>Dynamixel</a:t>
            </a:r>
            <a:r>
              <a:rPr lang="en-US" dirty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8185151" cy="4737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2" t="3177" r="5099" b="3624"/>
          <a:stretch/>
        </p:blipFill>
        <p:spPr>
          <a:xfrm>
            <a:off x="156032" y="1082773"/>
            <a:ext cx="8699943" cy="46443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26719" y="5891892"/>
            <a:ext cx="8185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* Despite the continuous commanded torque, sensor data seem chunked. 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EC47E2F-B518-4AF0-AD7F-E063B75554DE}"/>
              </a:ext>
            </a:extLst>
          </p:cNvPr>
          <p:cNvSpPr txBox="1"/>
          <p:nvPr/>
        </p:nvSpPr>
        <p:spPr>
          <a:xfrm>
            <a:off x="6226628" y="1961660"/>
            <a:ext cx="48985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kumimoji="0" lang="en-US" sz="2400" b="1" i="0" u="none" strike="noStrike" cap="none" spc="0" normalizeH="0" baseline="-2500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x</a:t>
            </a:r>
            <a:endParaRPr kumimoji="0" lang="en-US" sz="1400" b="1" i="0" u="none" strike="noStrike" cap="none" spc="0" normalizeH="0" baseline="-2500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7D226FF-5852-4FB5-95C2-781E53C4076E}"/>
              </a:ext>
            </a:extLst>
          </p:cNvPr>
          <p:cNvSpPr txBox="1"/>
          <p:nvPr/>
        </p:nvSpPr>
        <p:spPr>
          <a:xfrm>
            <a:off x="6226628" y="4117032"/>
            <a:ext cx="48985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kumimoji="0" lang="en-US" sz="2400" b="1" i="0" u="none" strike="noStrike" cap="none" spc="0" normalizeH="0" baseline="-25000" dirty="0" err="1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z</a:t>
            </a:r>
            <a:endParaRPr kumimoji="0" lang="en-US" sz="1400" b="1" i="0" u="none" strike="noStrike" cap="none" spc="0" normalizeH="0" baseline="-25000" dirty="0">
              <a:ln>
                <a:noFill/>
              </a:ln>
              <a:solidFill>
                <a:srgbClr val="0070C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094F414-0B6B-4C0B-9CE9-EC34FA5C5BCC}"/>
              </a:ext>
            </a:extLst>
          </p:cNvPr>
          <p:cNvSpPr txBox="1"/>
          <p:nvPr/>
        </p:nvSpPr>
        <p:spPr>
          <a:xfrm>
            <a:off x="6134099" y="2943306"/>
            <a:ext cx="48985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kumimoji="0" lang="en-US" sz="2400" b="1" i="0" u="none" strike="noStrike" cap="none" spc="0" normalizeH="0" baseline="-2500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y</a:t>
            </a:r>
            <a:endParaRPr kumimoji="0" lang="en-US" sz="1400" b="1" i="0" u="none" strike="noStrike" cap="none" spc="0" normalizeH="0" baseline="-25000" dirty="0">
              <a:ln>
                <a:noFill/>
              </a:ln>
              <a:solidFill>
                <a:srgbClr val="FFC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111478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/>
              <a:t>Dynamixel</a:t>
            </a:r>
            <a:r>
              <a:rPr lang="en-US" dirty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8185151" cy="4737514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27328" y="5799559"/>
            <a:ext cx="8185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* The jumps seem to be correlated to jumps in PWM data.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53" y="798934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1306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PWM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7328" y="5799559"/>
            <a:ext cx="81851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* To assess the source of the problem the motor was run in PWM control and a similar problem </a:t>
            </a:r>
          </a:p>
          <a:p>
            <a:r>
              <a:rPr lang="en-US" sz="1600" dirty="0"/>
              <a:t>     was observed …..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46" y="834963"/>
            <a:ext cx="6619461" cy="49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1675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 err="1"/>
              <a:t>Dynamixel</a:t>
            </a:r>
            <a:r>
              <a:rPr lang="en-US" dirty="0"/>
              <a:t> Current control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7329" y="987425"/>
            <a:ext cx="8185151" cy="4737514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27328" y="5799559"/>
            <a:ext cx="81851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* Currently talking with the company to find the source of the problem </a:t>
            </a:r>
          </a:p>
          <a:p>
            <a:r>
              <a:rPr lang="en-US" sz="1600" dirty="0"/>
              <a:t> * Maybe the motor is somehow getting stuck?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53" y="798934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5813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PD control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1" y="824377"/>
            <a:ext cx="7483189" cy="561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0182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8368">
              <a:defRPr sz="2880"/>
            </a:lvl1pPr>
          </a:lstStyle>
          <a:p>
            <a:r>
              <a:rPr lang="en-US" dirty="0"/>
              <a:t>Riding the Cone Test 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7470648" y="6620256"/>
            <a:ext cx="941832" cy="22860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75"/>
          <p:cNvSpPr txBox="1">
            <a:spLocks/>
          </p:cNvSpPr>
          <p:nvPr/>
        </p:nvSpPr>
        <p:spPr>
          <a:xfrm>
            <a:off x="8764124" y="6536628"/>
            <a:ext cx="1837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86CB4B4D-7CA3-9044-876B-883B54F8677D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hape 156"/>
          <p:cNvSpPr txBox="1">
            <a:spLocks/>
          </p:cNvSpPr>
          <p:nvPr/>
        </p:nvSpPr>
        <p:spPr>
          <a:xfrm>
            <a:off x="8941436" y="6541079"/>
            <a:ext cx="923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150087" y="79513"/>
            <a:ext cx="883745" cy="566530"/>
          </a:xfrm>
          <a:prstGeom prst="rect">
            <a:avLst/>
          </a:prstGeom>
          <a:solidFill>
            <a:srgbClr val="59595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7329" y="5920677"/>
            <a:ext cx="3960207" cy="469732"/>
          </a:xfrm>
        </p:spPr>
        <p:txBody>
          <a:bodyPr/>
          <a:lstStyle/>
          <a:p>
            <a:r>
              <a:rPr lang="en-US" dirty="0"/>
              <a:t>Object was moved around by hand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5"/>
          <a:stretch/>
        </p:blipFill>
        <p:spPr>
          <a:xfrm>
            <a:off x="90169" y="1071002"/>
            <a:ext cx="8517118" cy="449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9558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10941</TotalTime>
  <Words>224</Words>
  <Application>Microsoft Office PowerPoint</Application>
  <PresentationFormat>On-screen Show (4:3)</PresentationFormat>
  <Paragraphs>107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Corbel</vt:lpstr>
      <vt:lpstr>Office Theme</vt:lpstr>
      <vt:lpstr>PowerPoint Presentation</vt:lpstr>
      <vt:lpstr>Dynamixel Current control – Set up </vt:lpstr>
      <vt:lpstr>Dynamixel Current control </vt:lpstr>
      <vt:lpstr>Dynamixel Current control </vt:lpstr>
      <vt:lpstr>Dynamixel Current control </vt:lpstr>
      <vt:lpstr>PWM control </vt:lpstr>
      <vt:lpstr>Dynamixel Current control </vt:lpstr>
      <vt:lpstr>PD control</vt:lpstr>
      <vt:lpstr>Riding the Cone Test </vt:lpstr>
      <vt:lpstr>Real Catch Scenario</vt:lpstr>
      <vt:lpstr>Torque Data Match in Catching</vt:lpstr>
      <vt:lpstr>EOM </vt:lpstr>
      <vt:lpstr>Impedance control- Extra slide </vt:lpstr>
      <vt:lpstr>Extra slide </vt:lpstr>
      <vt:lpstr>Extra slides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Negin Heravi</dc:creator>
  <cp:lastModifiedBy>Negin A Poorheravi</cp:lastModifiedBy>
  <cp:revision>140</cp:revision>
  <dcterms:modified xsi:type="dcterms:W3CDTF">2017-09-20T06:43:27Z</dcterms:modified>
</cp:coreProperties>
</file>